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25" r:id="rId2"/>
    <p:sldMasterId id="2147483719" r:id="rId3"/>
    <p:sldMasterId id="2147483690" r:id="rId4"/>
    <p:sldMasterId id="2147483678" r:id="rId5"/>
    <p:sldMasterId id="2147483738" r:id="rId6"/>
    <p:sldMasterId id="2147483716" r:id="rId7"/>
    <p:sldMasterId id="2147483714" r:id="rId8"/>
  </p:sldMasterIdLst>
  <p:notesMasterIdLst>
    <p:notesMasterId r:id="rId16"/>
  </p:notesMasterIdLst>
  <p:handoutMasterIdLst>
    <p:handoutMasterId r:id="rId17"/>
  </p:handoutMasterIdLst>
  <p:sldIdLst>
    <p:sldId id="263" r:id="rId9"/>
    <p:sldId id="307" r:id="rId10"/>
    <p:sldId id="308" r:id="rId11"/>
    <p:sldId id="309" r:id="rId12"/>
    <p:sldId id="310" r:id="rId13"/>
    <p:sldId id="313" r:id="rId14"/>
    <p:sldId id="261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71"/>
    <a:srgbClr val="005B7F"/>
    <a:srgbClr val="AED242"/>
    <a:srgbClr val="299DCC"/>
    <a:srgbClr val="649C2C"/>
    <a:srgbClr val="A3C42A"/>
    <a:srgbClr val="2181A7"/>
    <a:srgbClr val="CAE454"/>
    <a:srgbClr val="B3D335"/>
    <a:srgbClr val="298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87601" autoAdjust="0"/>
  </p:normalViewPr>
  <p:slideViewPr>
    <p:cSldViewPr snapToGrid="0">
      <p:cViewPr varScale="1">
        <p:scale>
          <a:sx n="60" d="100"/>
          <a:sy n="60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4F66B-E2FF-47D9-A582-FFAA0E317C91}" type="datetimeFigureOut">
              <a:rPr lang="en-ZA" smtClean="0"/>
              <a:t>17/07/2020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AFCA-0693-40E7-AB2B-09A5AA2291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866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62144-6FB5-465B-98BD-E35FB54A7EA1}" type="datetimeFigureOut">
              <a:rPr lang="en-ZA" smtClean="0"/>
              <a:t>17/07/2020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79" y="4620185"/>
            <a:ext cx="5852843" cy="37802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75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EF1BD-F58F-4979-A762-FDA17B4BC2D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223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EF1BD-F58F-4979-A762-FDA17B4BC2D3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50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left green pane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905286" y="0"/>
            <a:ext cx="4238714" cy="6229885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45274" y="154522"/>
            <a:ext cx="4623275" cy="295614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 smtClean="0"/>
              <a:t>Click to add photo</a:t>
            </a:r>
            <a:endParaRPr lang="en-ZA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58991" y="1575356"/>
            <a:ext cx="3589234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subtitle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58991" y="254364"/>
            <a:ext cx="3589234" cy="11556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8991" y="2816335"/>
            <a:ext cx="3600000" cy="323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paragraph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45274" y="3255221"/>
            <a:ext cx="4623275" cy="295614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 smtClean="0"/>
              <a:t>Click to add photo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08031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79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hit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973652" y="1482403"/>
            <a:ext cx="3529413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subtitle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73652" y="288058"/>
            <a:ext cx="7733944" cy="112665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73652" y="3175713"/>
            <a:ext cx="3461047" cy="270734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bullet points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330199" y="1672046"/>
            <a:ext cx="3789363" cy="411026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AED242"/>
                </a:solidFill>
              </a:defRPr>
            </a:lvl1pPr>
          </a:lstStyle>
          <a:p>
            <a:r>
              <a:rPr lang="en-US" dirty="0" smtClean="0"/>
              <a:t>Click to add chart</a:t>
            </a:r>
          </a:p>
          <a:p>
            <a:endParaRPr lang="en-ZA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7596" y="424610"/>
            <a:ext cx="3800268" cy="94979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heading of graphic</a:t>
            </a:r>
          </a:p>
        </p:txBody>
      </p:sp>
    </p:spTree>
    <p:extLst>
      <p:ext uri="{BB962C8B-B14F-4D97-AF65-F5344CB8AC3E}">
        <p14:creationId xmlns:p14="http://schemas.microsoft.com/office/powerpoint/2010/main" val="345809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0415" y="1801906"/>
            <a:ext cx="5460763" cy="1924800"/>
          </a:xfrm>
          <a:prstGeom prst="rect">
            <a:avLst/>
          </a:prstGeom>
        </p:spPr>
        <p:txBody>
          <a:bodyPr anchor="b"/>
          <a:lstStyle>
            <a:lvl1pPr algn="l">
              <a:defRPr sz="3000" b="1" i="0" baseline="0">
                <a:solidFill>
                  <a:srgbClr val="005B7F"/>
                </a:solidFill>
              </a:defRPr>
            </a:lvl1pPr>
          </a:lstStyle>
          <a:p>
            <a:r>
              <a:rPr lang="en-US" dirty="0" smtClean="0"/>
              <a:t>Edit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0415" y="4369581"/>
            <a:ext cx="5452217" cy="3496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all" spc="100" baseline="0">
                <a:solidFill>
                  <a:srgbClr val="005B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PRESENTER NAME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0415" y="4821756"/>
            <a:ext cx="5441203" cy="49343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job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587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67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left green pane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905286" y="1"/>
            <a:ext cx="4238714" cy="6238430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45274" y="154522"/>
            <a:ext cx="4623275" cy="607536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 smtClean="0"/>
              <a:t>Click to add photo</a:t>
            </a:r>
            <a:endParaRPr lang="en-ZA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58991" y="1575356"/>
            <a:ext cx="3589234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subtitle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58991" y="245818"/>
            <a:ext cx="3589234" cy="11556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8991" y="2816335"/>
            <a:ext cx="3600000" cy="323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paragraph</a:t>
            </a:r>
          </a:p>
        </p:txBody>
      </p:sp>
    </p:spTree>
    <p:extLst>
      <p:ext uri="{BB962C8B-B14F-4D97-AF65-F5344CB8AC3E}">
        <p14:creationId xmlns:p14="http://schemas.microsoft.com/office/powerpoint/2010/main" val="402377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7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in green pane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1"/>
            <a:ext cx="4572000" cy="6238430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7702" y="1480670"/>
            <a:ext cx="3782466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subtitle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9156" y="254364"/>
            <a:ext cx="3791012" cy="11556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9156" y="2816335"/>
            <a:ext cx="3782466" cy="323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paragraph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5106173" y="264978"/>
            <a:ext cx="3460986" cy="264059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r>
              <a:rPr lang="en-US" dirty="0" smtClean="0"/>
              <a:t>Click to add chart</a:t>
            </a:r>
            <a:endParaRPr lang="en-ZA" dirty="0"/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5104748" y="3348592"/>
            <a:ext cx="3463836" cy="26405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 smtClean="0"/>
              <a:t>Click to add chart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9818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orient="horz" pos="16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3322"/>
            <a:ext cx="2967038" cy="381996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005B7F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add photo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176962" y="1262195"/>
            <a:ext cx="2967038" cy="38306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 smtClean="0"/>
              <a:t>Click to add photo</a:t>
            </a:r>
            <a:endParaRPr lang="en-ZA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088481" y="1262195"/>
            <a:ext cx="2967038" cy="38306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 smtClean="0"/>
              <a:t>Click to add photo</a:t>
            </a:r>
            <a:endParaRPr lang="en-ZA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5160773"/>
            <a:ext cx="2662238" cy="94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CAPTION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36259" y="5160773"/>
            <a:ext cx="2671482" cy="94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CAPTION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338047" y="5160773"/>
            <a:ext cx="2644868" cy="9408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CAPTION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833717" y="143269"/>
            <a:ext cx="7476566" cy="104459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90000"/>
              </a:lnSpc>
              <a:defRPr sz="3000" b="1" baseline="0">
                <a:solidFill>
                  <a:srgbClr val="005B7F"/>
                </a:solidFill>
              </a:defRPr>
            </a:lvl1pPr>
          </a:lstStyle>
          <a:p>
            <a:r>
              <a:rPr lang="en-US" dirty="0" smtClean="0"/>
              <a:t>Edit slide heading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0271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3249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53824" y="136732"/>
            <a:ext cx="4358355" cy="52814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 smtClean="0"/>
              <a:t>Click to add photo</a:t>
            </a:r>
            <a:endParaRPr lang="en-ZA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5280" y="5418137"/>
            <a:ext cx="4366899" cy="8117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CAPTION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656033" y="5418138"/>
            <a:ext cx="4359600" cy="8117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CAPTION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56656" y="136732"/>
            <a:ext cx="4358355" cy="52814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 smtClean="0"/>
              <a:t>Click to add photo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26043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3413" userDrawn="1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r>
              <a:rPr lang="en-US" dirty="0" smtClean="0"/>
              <a:t>Click to add photo then RIGHT-CLICK and SEND TO BACK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942" y="256425"/>
            <a:ext cx="7486116" cy="13758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1" i="0" cap="none" spc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Edit text block</a:t>
            </a:r>
          </a:p>
        </p:txBody>
      </p:sp>
    </p:spTree>
    <p:extLst>
      <p:ext uri="{BB962C8B-B14F-4D97-AF65-F5344CB8AC3E}">
        <p14:creationId xmlns:p14="http://schemas.microsoft.com/office/powerpoint/2010/main" val="24054813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9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1481346"/>
            <a:ext cx="7733468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subtitle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80002"/>
            <a:ext cx="7742015" cy="112665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96740" y="2910336"/>
            <a:ext cx="3707509" cy="270734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bullet points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2910336"/>
            <a:ext cx="3590474" cy="2743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paragraph</a:t>
            </a:r>
          </a:p>
        </p:txBody>
      </p:sp>
    </p:spTree>
    <p:extLst>
      <p:ext uri="{BB962C8B-B14F-4D97-AF65-F5344CB8AC3E}">
        <p14:creationId xmlns:p14="http://schemas.microsoft.com/office/powerpoint/2010/main" val="26285358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44" userDrawn="1">
          <p15:clr>
            <a:srgbClr val="FBAE40"/>
          </p15:clr>
        </p15:guide>
        <p15:guide id="4" pos="5420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orient="horz" pos="16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71671" y="1476571"/>
            <a:ext cx="3529413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subtitle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71671" y="556652"/>
            <a:ext cx="7733944" cy="88222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71671" y="3325906"/>
            <a:ext cx="3461047" cy="270734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 smtClean="0"/>
              <a:t>Edit bullet points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811713" y="1743075"/>
            <a:ext cx="3973512" cy="41529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 smtClean="0"/>
              <a:t>Click to add chart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495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71671" y="1481347"/>
            <a:ext cx="3529413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subtitle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71671" y="280000"/>
            <a:ext cx="7733944" cy="112665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71671" y="3245221"/>
            <a:ext cx="3461047" cy="270734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bullet points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4786313" y="1768475"/>
            <a:ext cx="3836987" cy="4195763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chart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616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6"/>
          <p:cNvSpPr/>
          <p:nvPr userDrawn="1"/>
        </p:nvSpPr>
        <p:spPr>
          <a:xfrm flipH="1">
            <a:off x="0" y="6255521"/>
            <a:ext cx="5828232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"/>
          <p:cNvSpPr/>
          <p:nvPr userDrawn="1"/>
        </p:nvSpPr>
        <p:spPr>
          <a:xfrm>
            <a:off x="-4762" y="6662739"/>
            <a:ext cx="4029075" cy="195262"/>
          </a:xfrm>
          <a:custGeom>
            <a:avLst/>
            <a:gdLst>
              <a:gd name="connsiteX0" fmla="*/ 0 w 4024313"/>
              <a:gd name="connsiteY0" fmla="*/ 0 h 528637"/>
              <a:gd name="connsiteX1" fmla="*/ 4024313 w 4024313"/>
              <a:gd name="connsiteY1" fmla="*/ 0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162300 w 4024313"/>
              <a:gd name="connsiteY1" fmla="*/ 481012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790950 w 4024313"/>
              <a:gd name="connsiteY1" fmla="*/ 333375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1700213 w 4024313"/>
              <a:gd name="connsiteY0" fmla="*/ 76200 h 195262"/>
              <a:gd name="connsiteX1" fmla="*/ 3790950 w 4024313"/>
              <a:gd name="connsiteY1" fmla="*/ 0 h 195262"/>
              <a:gd name="connsiteX2" fmla="*/ 4024313 w 4024313"/>
              <a:gd name="connsiteY2" fmla="*/ 195262 h 195262"/>
              <a:gd name="connsiteX3" fmla="*/ 0 w 4024313"/>
              <a:gd name="connsiteY3" fmla="*/ 195262 h 195262"/>
              <a:gd name="connsiteX4" fmla="*/ 1700213 w 4024313"/>
              <a:gd name="connsiteY4" fmla="*/ 76200 h 195262"/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13503" y="6067515"/>
            <a:ext cx="7934770" cy="790486"/>
            <a:chOff x="1213503" y="6255521"/>
            <a:chExt cx="7934770" cy="602479"/>
          </a:xfrm>
        </p:grpSpPr>
        <p:sp>
          <p:nvSpPr>
            <p:cNvPr id="18" name="Isosceles Triangle 6"/>
            <p:cNvSpPr/>
            <p:nvPr userDrawn="1"/>
          </p:nvSpPr>
          <p:spPr>
            <a:xfrm>
              <a:off x="1239140" y="6255521"/>
              <a:ext cx="7909133" cy="602479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9133" h="602479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" name="Isosceles Triangle 6"/>
            <p:cNvSpPr/>
            <p:nvPr userDrawn="1"/>
          </p:nvSpPr>
          <p:spPr>
            <a:xfrm>
              <a:off x="1213503" y="6614445"/>
              <a:ext cx="5503491" cy="243555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47"/>
                <a:gd name="connsiteX1" fmla="*/ 4832558 w 7904860"/>
                <a:gd name="connsiteY1" fmla="*/ 0 h 369147"/>
                <a:gd name="connsiteX2" fmla="*/ 7904860 w 7904860"/>
                <a:gd name="connsiteY2" fmla="*/ 369116 h 369147"/>
                <a:gd name="connsiteX3" fmla="*/ 0 w 7904860"/>
                <a:gd name="connsiteY3" fmla="*/ 369116 h 369147"/>
                <a:gd name="connsiteX0" fmla="*/ 0 w 7904860"/>
                <a:gd name="connsiteY0" fmla="*/ 309296 h 309333"/>
                <a:gd name="connsiteX1" fmla="*/ 4012162 w 7904860"/>
                <a:gd name="connsiteY1" fmla="*/ 0 h 309333"/>
                <a:gd name="connsiteX2" fmla="*/ 7904860 w 7904860"/>
                <a:gd name="connsiteY2" fmla="*/ 309296 h 309333"/>
                <a:gd name="connsiteX3" fmla="*/ 0 w 7904860"/>
                <a:gd name="connsiteY3" fmla="*/ 309296 h 309333"/>
                <a:gd name="connsiteX0" fmla="*/ 0 w 7904860"/>
                <a:gd name="connsiteY0" fmla="*/ 292204 h 292243"/>
                <a:gd name="connsiteX1" fmla="*/ 4012162 w 7904860"/>
                <a:gd name="connsiteY1" fmla="*/ 0 h 292243"/>
                <a:gd name="connsiteX2" fmla="*/ 7904860 w 7904860"/>
                <a:gd name="connsiteY2" fmla="*/ 292204 h 292243"/>
                <a:gd name="connsiteX3" fmla="*/ 0 w 7904860"/>
                <a:gd name="connsiteY3" fmla="*/ 292204 h 292243"/>
                <a:gd name="connsiteX0" fmla="*/ 0 w 7904860"/>
                <a:gd name="connsiteY0" fmla="*/ 308068 h 308068"/>
                <a:gd name="connsiteX1" fmla="*/ 4707828 w 7904860"/>
                <a:gd name="connsiteY1" fmla="*/ 0 h 308068"/>
                <a:gd name="connsiteX2" fmla="*/ 7904860 w 7904860"/>
                <a:gd name="connsiteY2" fmla="*/ 308068 h 308068"/>
                <a:gd name="connsiteX3" fmla="*/ 0 w 7904860"/>
                <a:gd name="connsiteY3" fmla="*/ 308068 h 30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308068">
                  <a:moveTo>
                    <a:pt x="0" y="308068"/>
                  </a:moveTo>
                  <a:lnTo>
                    <a:pt x="4707828" y="0"/>
                  </a:lnTo>
                  <a:lnTo>
                    <a:pt x="7904860" y="308068"/>
                  </a:lnTo>
                  <a:lnTo>
                    <a:pt x="0" y="308068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06" y="6372960"/>
            <a:ext cx="2242800" cy="41344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555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4" r:id="rId2"/>
    <p:sldLayoutId id="2147483737" r:id="rId3"/>
    <p:sldLayoutId id="2147483736" r:id="rId4"/>
    <p:sldLayoutId id="2147483741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52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6"/>
          <p:cNvSpPr/>
          <p:nvPr userDrawn="1"/>
        </p:nvSpPr>
        <p:spPr>
          <a:xfrm flipH="1">
            <a:off x="0" y="5811140"/>
            <a:ext cx="5828232" cy="104685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1"/>
          <p:cNvSpPr/>
          <p:nvPr userDrawn="1"/>
        </p:nvSpPr>
        <p:spPr>
          <a:xfrm>
            <a:off x="0" y="6417892"/>
            <a:ext cx="3802879" cy="440107"/>
          </a:xfrm>
          <a:custGeom>
            <a:avLst/>
            <a:gdLst>
              <a:gd name="connsiteX0" fmla="*/ 0 w 4024313"/>
              <a:gd name="connsiteY0" fmla="*/ 0 h 528637"/>
              <a:gd name="connsiteX1" fmla="*/ 4024313 w 4024313"/>
              <a:gd name="connsiteY1" fmla="*/ 0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162300 w 4024313"/>
              <a:gd name="connsiteY1" fmla="*/ 481012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790950 w 4024313"/>
              <a:gd name="connsiteY1" fmla="*/ 333375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1700213 w 4024313"/>
              <a:gd name="connsiteY0" fmla="*/ 76200 h 195262"/>
              <a:gd name="connsiteX1" fmla="*/ 3790950 w 4024313"/>
              <a:gd name="connsiteY1" fmla="*/ 0 h 195262"/>
              <a:gd name="connsiteX2" fmla="*/ 4024313 w 4024313"/>
              <a:gd name="connsiteY2" fmla="*/ 195262 h 195262"/>
              <a:gd name="connsiteX3" fmla="*/ 0 w 4024313"/>
              <a:gd name="connsiteY3" fmla="*/ 195262 h 195262"/>
              <a:gd name="connsiteX4" fmla="*/ 1700213 w 4024313"/>
              <a:gd name="connsiteY4" fmla="*/ 76200 h 195262"/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93862" y="5366759"/>
            <a:ext cx="8050138" cy="1491240"/>
            <a:chOff x="1093862" y="5148942"/>
            <a:chExt cx="8050138" cy="1709057"/>
          </a:xfrm>
        </p:grpSpPr>
        <p:sp>
          <p:nvSpPr>
            <p:cNvPr id="10" name="Isosceles Triangle 6"/>
            <p:cNvSpPr/>
            <p:nvPr userDrawn="1"/>
          </p:nvSpPr>
          <p:spPr>
            <a:xfrm>
              <a:off x="1234867" y="5148942"/>
              <a:ext cx="7909133" cy="1709057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9133" h="602479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Isosceles Triangle 6"/>
            <p:cNvSpPr/>
            <p:nvPr userDrawn="1"/>
          </p:nvSpPr>
          <p:spPr>
            <a:xfrm>
              <a:off x="1093862" y="6294844"/>
              <a:ext cx="5487319" cy="563155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47"/>
                <a:gd name="connsiteX1" fmla="*/ 4832558 w 7904860"/>
                <a:gd name="connsiteY1" fmla="*/ 0 h 369147"/>
                <a:gd name="connsiteX2" fmla="*/ 7904860 w 7904860"/>
                <a:gd name="connsiteY2" fmla="*/ 369116 h 369147"/>
                <a:gd name="connsiteX3" fmla="*/ 0 w 7904860"/>
                <a:gd name="connsiteY3" fmla="*/ 369116 h 369147"/>
                <a:gd name="connsiteX0" fmla="*/ 0 w 7904860"/>
                <a:gd name="connsiteY0" fmla="*/ 309296 h 309333"/>
                <a:gd name="connsiteX1" fmla="*/ 4012162 w 7904860"/>
                <a:gd name="connsiteY1" fmla="*/ 0 h 309333"/>
                <a:gd name="connsiteX2" fmla="*/ 7904860 w 7904860"/>
                <a:gd name="connsiteY2" fmla="*/ 309296 h 309333"/>
                <a:gd name="connsiteX3" fmla="*/ 0 w 7904860"/>
                <a:gd name="connsiteY3" fmla="*/ 309296 h 309333"/>
                <a:gd name="connsiteX0" fmla="*/ 0 w 7904860"/>
                <a:gd name="connsiteY0" fmla="*/ 292204 h 292243"/>
                <a:gd name="connsiteX1" fmla="*/ 4012162 w 7904860"/>
                <a:gd name="connsiteY1" fmla="*/ 0 h 292243"/>
                <a:gd name="connsiteX2" fmla="*/ 7904860 w 7904860"/>
                <a:gd name="connsiteY2" fmla="*/ 292204 h 292243"/>
                <a:gd name="connsiteX3" fmla="*/ 0 w 7904860"/>
                <a:gd name="connsiteY3" fmla="*/ 292204 h 29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292243">
                  <a:moveTo>
                    <a:pt x="0" y="292204"/>
                  </a:moveTo>
                  <a:lnTo>
                    <a:pt x="4012162" y="0"/>
                  </a:lnTo>
                  <a:cubicBezTo>
                    <a:pt x="4020263" y="801"/>
                    <a:pt x="7906284" y="296166"/>
                    <a:pt x="7904860" y="292204"/>
                  </a:cubicBezTo>
                  <a:lnTo>
                    <a:pt x="0" y="292204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04" y="6106840"/>
            <a:ext cx="2735653" cy="5042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352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3D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6"/>
          <p:cNvSpPr/>
          <p:nvPr userDrawn="1"/>
        </p:nvSpPr>
        <p:spPr>
          <a:xfrm flipH="1">
            <a:off x="0" y="6255521"/>
            <a:ext cx="5828232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1"/>
          <p:cNvSpPr/>
          <p:nvPr userDrawn="1"/>
        </p:nvSpPr>
        <p:spPr>
          <a:xfrm>
            <a:off x="0" y="6662738"/>
            <a:ext cx="4029075" cy="195262"/>
          </a:xfrm>
          <a:custGeom>
            <a:avLst/>
            <a:gdLst>
              <a:gd name="connsiteX0" fmla="*/ 0 w 4024313"/>
              <a:gd name="connsiteY0" fmla="*/ 0 h 528637"/>
              <a:gd name="connsiteX1" fmla="*/ 4024313 w 4024313"/>
              <a:gd name="connsiteY1" fmla="*/ 0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162300 w 4024313"/>
              <a:gd name="connsiteY1" fmla="*/ 481012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790950 w 4024313"/>
              <a:gd name="connsiteY1" fmla="*/ 333375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1700213 w 4024313"/>
              <a:gd name="connsiteY0" fmla="*/ 76200 h 195262"/>
              <a:gd name="connsiteX1" fmla="*/ 3790950 w 4024313"/>
              <a:gd name="connsiteY1" fmla="*/ 0 h 195262"/>
              <a:gd name="connsiteX2" fmla="*/ 4024313 w 4024313"/>
              <a:gd name="connsiteY2" fmla="*/ 195262 h 195262"/>
              <a:gd name="connsiteX3" fmla="*/ 0 w 4024313"/>
              <a:gd name="connsiteY3" fmla="*/ 195262 h 195262"/>
              <a:gd name="connsiteX4" fmla="*/ 1700213 w 4024313"/>
              <a:gd name="connsiteY4" fmla="*/ 76200 h 195262"/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Isosceles Triangle 6"/>
          <p:cNvSpPr/>
          <p:nvPr userDrawn="1"/>
        </p:nvSpPr>
        <p:spPr>
          <a:xfrm>
            <a:off x="1239140" y="6255521"/>
            <a:ext cx="7909133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6429032"/>
            <a:ext cx="2080407" cy="383506"/>
          </a:xfrm>
          <a:prstGeom prst="rect">
            <a:avLst/>
          </a:prstGeom>
        </p:spPr>
      </p:pic>
      <p:sp>
        <p:nvSpPr>
          <p:cNvPr id="13" name="Isosceles Triangle 6"/>
          <p:cNvSpPr/>
          <p:nvPr userDrawn="1"/>
        </p:nvSpPr>
        <p:spPr>
          <a:xfrm>
            <a:off x="1213503" y="6614445"/>
            <a:ext cx="5503491" cy="243555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  <a:gd name="connsiteX0" fmla="*/ 0 w 7904860"/>
              <a:gd name="connsiteY0" fmla="*/ 369116 h 369116"/>
              <a:gd name="connsiteX1" fmla="*/ 4832558 w 7904860"/>
              <a:gd name="connsiteY1" fmla="*/ 0 h 369116"/>
              <a:gd name="connsiteX2" fmla="*/ 7904860 w 7904860"/>
              <a:gd name="connsiteY2" fmla="*/ 369116 h 369116"/>
              <a:gd name="connsiteX3" fmla="*/ 0 w 7904860"/>
              <a:gd name="connsiteY3" fmla="*/ 369116 h 369116"/>
              <a:gd name="connsiteX0" fmla="*/ 0 w 7904860"/>
              <a:gd name="connsiteY0" fmla="*/ 369116 h 369116"/>
              <a:gd name="connsiteX1" fmla="*/ 4832558 w 7904860"/>
              <a:gd name="connsiteY1" fmla="*/ 0 h 369116"/>
              <a:gd name="connsiteX2" fmla="*/ 7904860 w 7904860"/>
              <a:gd name="connsiteY2" fmla="*/ 369116 h 369116"/>
              <a:gd name="connsiteX3" fmla="*/ 0 w 7904860"/>
              <a:gd name="connsiteY3" fmla="*/ 369116 h 369116"/>
              <a:gd name="connsiteX0" fmla="*/ 0 w 7904860"/>
              <a:gd name="connsiteY0" fmla="*/ 369116 h 369147"/>
              <a:gd name="connsiteX1" fmla="*/ 4832558 w 7904860"/>
              <a:gd name="connsiteY1" fmla="*/ 0 h 369147"/>
              <a:gd name="connsiteX2" fmla="*/ 7904860 w 7904860"/>
              <a:gd name="connsiteY2" fmla="*/ 369116 h 369147"/>
              <a:gd name="connsiteX3" fmla="*/ 0 w 7904860"/>
              <a:gd name="connsiteY3" fmla="*/ 369116 h 369147"/>
              <a:gd name="connsiteX0" fmla="*/ 0 w 7904860"/>
              <a:gd name="connsiteY0" fmla="*/ 309296 h 309333"/>
              <a:gd name="connsiteX1" fmla="*/ 4012162 w 7904860"/>
              <a:gd name="connsiteY1" fmla="*/ 0 h 309333"/>
              <a:gd name="connsiteX2" fmla="*/ 7904860 w 7904860"/>
              <a:gd name="connsiteY2" fmla="*/ 309296 h 309333"/>
              <a:gd name="connsiteX3" fmla="*/ 0 w 7904860"/>
              <a:gd name="connsiteY3" fmla="*/ 309296 h 309333"/>
              <a:gd name="connsiteX0" fmla="*/ 0 w 7904860"/>
              <a:gd name="connsiteY0" fmla="*/ 292204 h 292243"/>
              <a:gd name="connsiteX1" fmla="*/ 4012162 w 7904860"/>
              <a:gd name="connsiteY1" fmla="*/ 0 h 292243"/>
              <a:gd name="connsiteX2" fmla="*/ 7904860 w 7904860"/>
              <a:gd name="connsiteY2" fmla="*/ 292204 h 292243"/>
              <a:gd name="connsiteX3" fmla="*/ 0 w 7904860"/>
              <a:gd name="connsiteY3" fmla="*/ 292204 h 292243"/>
              <a:gd name="connsiteX0" fmla="*/ 0 w 7904860"/>
              <a:gd name="connsiteY0" fmla="*/ 308068 h 308068"/>
              <a:gd name="connsiteX1" fmla="*/ 4707828 w 7904860"/>
              <a:gd name="connsiteY1" fmla="*/ 0 h 308068"/>
              <a:gd name="connsiteX2" fmla="*/ 7904860 w 7904860"/>
              <a:gd name="connsiteY2" fmla="*/ 308068 h 308068"/>
              <a:gd name="connsiteX3" fmla="*/ 0 w 7904860"/>
              <a:gd name="connsiteY3" fmla="*/ 308068 h 3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4860" h="308068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298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0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flipH="1">
            <a:off x="0" y="6255521"/>
            <a:ext cx="5828232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1"/>
          <p:cNvSpPr/>
          <p:nvPr userDrawn="1"/>
        </p:nvSpPr>
        <p:spPr>
          <a:xfrm>
            <a:off x="-4762" y="6662739"/>
            <a:ext cx="4029075" cy="195262"/>
          </a:xfrm>
          <a:custGeom>
            <a:avLst/>
            <a:gdLst>
              <a:gd name="connsiteX0" fmla="*/ 0 w 4024313"/>
              <a:gd name="connsiteY0" fmla="*/ 0 h 528637"/>
              <a:gd name="connsiteX1" fmla="*/ 4024313 w 4024313"/>
              <a:gd name="connsiteY1" fmla="*/ 0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162300 w 4024313"/>
              <a:gd name="connsiteY1" fmla="*/ 481012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790950 w 4024313"/>
              <a:gd name="connsiteY1" fmla="*/ 333375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1700213 w 4024313"/>
              <a:gd name="connsiteY0" fmla="*/ 76200 h 195262"/>
              <a:gd name="connsiteX1" fmla="*/ 3790950 w 4024313"/>
              <a:gd name="connsiteY1" fmla="*/ 0 h 195262"/>
              <a:gd name="connsiteX2" fmla="*/ 4024313 w 4024313"/>
              <a:gd name="connsiteY2" fmla="*/ 195262 h 195262"/>
              <a:gd name="connsiteX3" fmla="*/ 0 w 4024313"/>
              <a:gd name="connsiteY3" fmla="*/ 195262 h 195262"/>
              <a:gd name="connsiteX4" fmla="*/ 1700213 w 4024313"/>
              <a:gd name="connsiteY4" fmla="*/ 76200 h 195262"/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Isosceles Triangle 6"/>
          <p:cNvSpPr/>
          <p:nvPr userDrawn="1"/>
        </p:nvSpPr>
        <p:spPr>
          <a:xfrm>
            <a:off x="1239140" y="6255521"/>
            <a:ext cx="7909133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4" y="6435694"/>
            <a:ext cx="1902481" cy="350707"/>
          </a:xfrm>
          <a:prstGeom prst="rect">
            <a:avLst/>
          </a:prstGeom>
        </p:spPr>
      </p:pic>
      <p:sp>
        <p:nvSpPr>
          <p:cNvPr id="12" name="Isosceles Triangle 6"/>
          <p:cNvSpPr/>
          <p:nvPr userDrawn="1"/>
        </p:nvSpPr>
        <p:spPr>
          <a:xfrm>
            <a:off x="1213503" y="6614445"/>
            <a:ext cx="5503491" cy="243555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  <a:gd name="connsiteX0" fmla="*/ 0 w 7904860"/>
              <a:gd name="connsiteY0" fmla="*/ 369116 h 369116"/>
              <a:gd name="connsiteX1" fmla="*/ 4832558 w 7904860"/>
              <a:gd name="connsiteY1" fmla="*/ 0 h 369116"/>
              <a:gd name="connsiteX2" fmla="*/ 7904860 w 7904860"/>
              <a:gd name="connsiteY2" fmla="*/ 369116 h 369116"/>
              <a:gd name="connsiteX3" fmla="*/ 0 w 7904860"/>
              <a:gd name="connsiteY3" fmla="*/ 369116 h 369116"/>
              <a:gd name="connsiteX0" fmla="*/ 0 w 7904860"/>
              <a:gd name="connsiteY0" fmla="*/ 369116 h 369116"/>
              <a:gd name="connsiteX1" fmla="*/ 4832558 w 7904860"/>
              <a:gd name="connsiteY1" fmla="*/ 0 h 369116"/>
              <a:gd name="connsiteX2" fmla="*/ 7904860 w 7904860"/>
              <a:gd name="connsiteY2" fmla="*/ 369116 h 369116"/>
              <a:gd name="connsiteX3" fmla="*/ 0 w 7904860"/>
              <a:gd name="connsiteY3" fmla="*/ 369116 h 369116"/>
              <a:gd name="connsiteX0" fmla="*/ 0 w 7904860"/>
              <a:gd name="connsiteY0" fmla="*/ 369116 h 369147"/>
              <a:gd name="connsiteX1" fmla="*/ 4832558 w 7904860"/>
              <a:gd name="connsiteY1" fmla="*/ 0 h 369147"/>
              <a:gd name="connsiteX2" fmla="*/ 7904860 w 7904860"/>
              <a:gd name="connsiteY2" fmla="*/ 369116 h 369147"/>
              <a:gd name="connsiteX3" fmla="*/ 0 w 7904860"/>
              <a:gd name="connsiteY3" fmla="*/ 369116 h 369147"/>
              <a:gd name="connsiteX0" fmla="*/ 0 w 7904860"/>
              <a:gd name="connsiteY0" fmla="*/ 309296 h 309333"/>
              <a:gd name="connsiteX1" fmla="*/ 4012162 w 7904860"/>
              <a:gd name="connsiteY1" fmla="*/ 0 h 309333"/>
              <a:gd name="connsiteX2" fmla="*/ 7904860 w 7904860"/>
              <a:gd name="connsiteY2" fmla="*/ 309296 h 309333"/>
              <a:gd name="connsiteX3" fmla="*/ 0 w 7904860"/>
              <a:gd name="connsiteY3" fmla="*/ 309296 h 309333"/>
              <a:gd name="connsiteX0" fmla="*/ 0 w 7904860"/>
              <a:gd name="connsiteY0" fmla="*/ 292204 h 292243"/>
              <a:gd name="connsiteX1" fmla="*/ 4012162 w 7904860"/>
              <a:gd name="connsiteY1" fmla="*/ 0 h 292243"/>
              <a:gd name="connsiteX2" fmla="*/ 7904860 w 7904860"/>
              <a:gd name="connsiteY2" fmla="*/ 292204 h 292243"/>
              <a:gd name="connsiteX3" fmla="*/ 0 w 7904860"/>
              <a:gd name="connsiteY3" fmla="*/ 292204 h 292243"/>
              <a:gd name="connsiteX0" fmla="*/ 0 w 7904860"/>
              <a:gd name="connsiteY0" fmla="*/ 308068 h 308068"/>
              <a:gd name="connsiteX1" fmla="*/ 4707828 w 7904860"/>
              <a:gd name="connsiteY1" fmla="*/ 0 h 308068"/>
              <a:gd name="connsiteX2" fmla="*/ 7904860 w 7904860"/>
              <a:gd name="connsiteY2" fmla="*/ 308068 h 308068"/>
              <a:gd name="connsiteX3" fmla="*/ 0 w 7904860"/>
              <a:gd name="connsiteY3" fmla="*/ 308068 h 3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4860" h="308068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89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Isosceles Triangle 6"/>
          <p:cNvSpPr/>
          <p:nvPr userDrawn="1"/>
        </p:nvSpPr>
        <p:spPr>
          <a:xfrm flipH="1">
            <a:off x="0" y="6255521"/>
            <a:ext cx="5828232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1"/>
          <p:cNvSpPr/>
          <p:nvPr userDrawn="1"/>
        </p:nvSpPr>
        <p:spPr>
          <a:xfrm>
            <a:off x="-4762" y="6662739"/>
            <a:ext cx="4029075" cy="195262"/>
          </a:xfrm>
          <a:custGeom>
            <a:avLst/>
            <a:gdLst>
              <a:gd name="connsiteX0" fmla="*/ 0 w 4024313"/>
              <a:gd name="connsiteY0" fmla="*/ 0 h 528637"/>
              <a:gd name="connsiteX1" fmla="*/ 4024313 w 4024313"/>
              <a:gd name="connsiteY1" fmla="*/ 0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162300 w 4024313"/>
              <a:gd name="connsiteY1" fmla="*/ 481012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790950 w 4024313"/>
              <a:gd name="connsiteY1" fmla="*/ 333375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1700213 w 4024313"/>
              <a:gd name="connsiteY0" fmla="*/ 76200 h 195262"/>
              <a:gd name="connsiteX1" fmla="*/ 3790950 w 4024313"/>
              <a:gd name="connsiteY1" fmla="*/ 0 h 195262"/>
              <a:gd name="connsiteX2" fmla="*/ 4024313 w 4024313"/>
              <a:gd name="connsiteY2" fmla="*/ 195262 h 195262"/>
              <a:gd name="connsiteX3" fmla="*/ 0 w 4024313"/>
              <a:gd name="connsiteY3" fmla="*/ 195262 h 195262"/>
              <a:gd name="connsiteX4" fmla="*/ 1700213 w 4024313"/>
              <a:gd name="connsiteY4" fmla="*/ 76200 h 195262"/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Isosceles Triangle 6"/>
          <p:cNvSpPr/>
          <p:nvPr userDrawn="1"/>
        </p:nvSpPr>
        <p:spPr>
          <a:xfrm>
            <a:off x="1239140" y="6255521"/>
            <a:ext cx="7909133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72" y="6451945"/>
            <a:ext cx="1969334" cy="363031"/>
          </a:xfrm>
          <a:prstGeom prst="rect">
            <a:avLst/>
          </a:prstGeom>
        </p:spPr>
      </p:pic>
      <p:sp>
        <p:nvSpPr>
          <p:cNvPr id="12" name="Isosceles Triangle 6"/>
          <p:cNvSpPr/>
          <p:nvPr userDrawn="1"/>
        </p:nvSpPr>
        <p:spPr>
          <a:xfrm>
            <a:off x="1213503" y="6614445"/>
            <a:ext cx="5503491" cy="243555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  <a:gd name="connsiteX0" fmla="*/ 0 w 7904860"/>
              <a:gd name="connsiteY0" fmla="*/ 369116 h 369116"/>
              <a:gd name="connsiteX1" fmla="*/ 4832558 w 7904860"/>
              <a:gd name="connsiteY1" fmla="*/ 0 h 369116"/>
              <a:gd name="connsiteX2" fmla="*/ 7904860 w 7904860"/>
              <a:gd name="connsiteY2" fmla="*/ 369116 h 369116"/>
              <a:gd name="connsiteX3" fmla="*/ 0 w 7904860"/>
              <a:gd name="connsiteY3" fmla="*/ 369116 h 369116"/>
              <a:gd name="connsiteX0" fmla="*/ 0 w 7904860"/>
              <a:gd name="connsiteY0" fmla="*/ 369116 h 369116"/>
              <a:gd name="connsiteX1" fmla="*/ 4832558 w 7904860"/>
              <a:gd name="connsiteY1" fmla="*/ 0 h 369116"/>
              <a:gd name="connsiteX2" fmla="*/ 7904860 w 7904860"/>
              <a:gd name="connsiteY2" fmla="*/ 369116 h 369116"/>
              <a:gd name="connsiteX3" fmla="*/ 0 w 7904860"/>
              <a:gd name="connsiteY3" fmla="*/ 369116 h 369116"/>
              <a:gd name="connsiteX0" fmla="*/ 0 w 7904860"/>
              <a:gd name="connsiteY0" fmla="*/ 369116 h 369147"/>
              <a:gd name="connsiteX1" fmla="*/ 4832558 w 7904860"/>
              <a:gd name="connsiteY1" fmla="*/ 0 h 369147"/>
              <a:gd name="connsiteX2" fmla="*/ 7904860 w 7904860"/>
              <a:gd name="connsiteY2" fmla="*/ 369116 h 369147"/>
              <a:gd name="connsiteX3" fmla="*/ 0 w 7904860"/>
              <a:gd name="connsiteY3" fmla="*/ 369116 h 369147"/>
              <a:gd name="connsiteX0" fmla="*/ 0 w 7904860"/>
              <a:gd name="connsiteY0" fmla="*/ 309296 h 309333"/>
              <a:gd name="connsiteX1" fmla="*/ 4012162 w 7904860"/>
              <a:gd name="connsiteY1" fmla="*/ 0 h 309333"/>
              <a:gd name="connsiteX2" fmla="*/ 7904860 w 7904860"/>
              <a:gd name="connsiteY2" fmla="*/ 309296 h 309333"/>
              <a:gd name="connsiteX3" fmla="*/ 0 w 7904860"/>
              <a:gd name="connsiteY3" fmla="*/ 309296 h 309333"/>
              <a:gd name="connsiteX0" fmla="*/ 0 w 7904860"/>
              <a:gd name="connsiteY0" fmla="*/ 292204 h 292243"/>
              <a:gd name="connsiteX1" fmla="*/ 4012162 w 7904860"/>
              <a:gd name="connsiteY1" fmla="*/ 0 h 292243"/>
              <a:gd name="connsiteX2" fmla="*/ 7904860 w 7904860"/>
              <a:gd name="connsiteY2" fmla="*/ 292204 h 292243"/>
              <a:gd name="connsiteX3" fmla="*/ 0 w 7904860"/>
              <a:gd name="connsiteY3" fmla="*/ 292204 h 292243"/>
              <a:gd name="connsiteX0" fmla="*/ 0 w 7904860"/>
              <a:gd name="connsiteY0" fmla="*/ 308068 h 308068"/>
              <a:gd name="connsiteX1" fmla="*/ 4707828 w 7904860"/>
              <a:gd name="connsiteY1" fmla="*/ 0 h 308068"/>
              <a:gd name="connsiteX2" fmla="*/ 7904860 w 7904860"/>
              <a:gd name="connsiteY2" fmla="*/ 308068 h 308068"/>
              <a:gd name="connsiteX3" fmla="*/ 0 w 7904860"/>
              <a:gd name="connsiteY3" fmla="*/ 308068 h 3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4860" h="308068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696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44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9" y="523373"/>
            <a:ext cx="4466326" cy="786325"/>
          </a:xfrm>
          <a:prstGeom prst="rect">
            <a:avLst/>
          </a:prstGeom>
        </p:spPr>
      </p:pic>
      <p:sp>
        <p:nvSpPr>
          <p:cNvPr id="12" name="Isosceles Triangle 6"/>
          <p:cNvSpPr/>
          <p:nvPr userDrawn="1"/>
        </p:nvSpPr>
        <p:spPr>
          <a:xfrm rot="5400000" flipV="1">
            <a:off x="3601451" y="1315449"/>
            <a:ext cx="1941099" cy="9144000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  <a:gd name="connsiteX0" fmla="*/ 0 w 7928238"/>
              <a:gd name="connsiteY0" fmla="*/ 602479 h 602479"/>
              <a:gd name="connsiteX1" fmla="*/ 7928238 w 7928238"/>
              <a:gd name="connsiteY1" fmla="*/ 0 h 602479"/>
              <a:gd name="connsiteX2" fmla="*/ 7904860 w 7928238"/>
              <a:gd name="connsiteY2" fmla="*/ 602479 h 602479"/>
              <a:gd name="connsiteX3" fmla="*/ 0 w 7928238"/>
              <a:gd name="connsiteY3" fmla="*/ 602479 h 602479"/>
              <a:gd name="connsiteX0" fmla="*/ 0 w 7909133"/>
              <a:gd name="connsiteY0" fmla="*/ 587986 h 587986"/>
              <a:gd name="connsiteX1" fmla="*/ 7909133 w 7909133"/>
              <a:gd name="connsiteY1" fmla="*/ 0 h 587986"/>
              <a:gd name="connsiteX2" fmla="*/ 7904860 w 7909133"/>
              <a:gd name="connsiteY2" fmla="*/ 587986 h 587986"/>
              <a:gd name="connsiteX3" fmla="*/ 0 w 7909133"/>
              <a:gd name="connsiteY3" fmla="*/ 587986 h 587986"/>
              <a:gd name="connsiteX0" fmla="*/ 0 w 7928238"/>
              <a:gd name="connsiteY0" fmla="*/ 594197 h 594197"/>
              <a:gd name="connsiteX1" fmla="*/ 7928238 w 7928238"/>
              <a:gd name="connsiteY1" fmla="*/ 0 h 594197"/>
              <a:gd name="connsiteX2" fmla="*/ 7904860 w 7928238"/>
              <a:gd name="connsiteY2" fmla="*/ 594197 h 594197"/>
              <a:gd name="connsiteX3" fmla="*/ 0 w 7928238"/>
              <a:gd name="connsiteY3" fmla="*/ 594197 h 59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8238" h="594197">
                <a:moveTo>
                  <a:pt x="0" y="594197"/>
                </a:moveTo>
                <a:lnTo>
                  <a:pt x="7928238" y="0"/>
                </a:lnTo>
                <a:cubicBezTo>
                  <a:pt x="7926814" y="200826"/>
                  <a:pt x="7906284" y="393371"/>
                  <a:pt x="7904860" y="594197"/>
                </a:cubicBezTo>
                <a:lnTo>
                  <a:pt x="0" y="594197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Isosceles Triangle 6"/>
          <p:cNvSpPr/>
          <p:nvPr userDrawn="1"/>
        </p:nvSpPr>
        <p:spPr>
          <a:xfrm rot="5400000" flipV="1">
            <a:off x="5751288" y="3478168"/>
            <a:ext cx="1936418" cy="4807743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  <a:gd name="connsiteX0" fmla="*/ 0 w 7904860"/>
              <a:gd name="connsiteY0" fmla="*/ 311921 h 311921"/>
              <a:gd name="connsiteX1" fmla="*/ 4174909 w 7904860"/>
              <a:gd name="connsiteY1" fmla="*/ 0 h 311921"/>
              <a:gd name="connsiteX2" fmla="*/ 7904860 w 7904860"/>
              <a:gd name="connsiteY2" fmla="*/ 311921 h 311921"/>
              <a:gd name="connsiteX3" fmla="*/ 0 w 7904860"/>
              <a:gd name="connsiteY3" fmla="*/ 311921 h 311921"/>
              <a:gd name="connsiteX0" fmla="*/ 0 w 7904860"/>
              <a:gd name="connsiteY0" fmla="*/ 312035 h 312035"/>
              <a:gd name="connsiteX1" fmla="*/ 4174909 w 7904860"/>
              <a:gd name="connsiteY1" fmla="*/ 114 h 312035"/>
              <a:gd name="connsiteX2" fmla="*/ 7904860 w 7904860"/>
              <a:gd name="connsiteY2" fmla="*/ 312035 h 312035"/>
              <a:gd name="connsiteX3" fmla="*/ 0 w 7904860"/>
              <a:gd name="connsiteY3" fmla="*/ 312035 h 312035"/>
              <a:gd name="connsiteX0" fmla="*/ 0 w 7904860"/>
              <a:gd name="connsiteY0" fmla="*/ 311963 h 312328"/>
              <a:gd name="connsiteX1" fmla="*/ 4174909 w 7904860"/>
              <a:gd name="connsiteY1" fmla="*/ 42 h 312328"/>
              <a:gd name="connsiteX2" fmla="*/ 7904860 w 7904860"/>
              <a:gd name="connsiteY2" fmla="*/ 311963 h 312328"/>
              <a:gd name="connsiteX3" fmla="*/ 0 w 7904860"/>
              <a:gd name="connsiteY3" fmla="*/ 311963 h 31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4860" h="312328">
                <a:moveTo>
                  <a:pt x="0" y="311963"/>
                </a:moveTo>
                <a:lnTo>
                  <a:pt x="4174909" y="42"/>
                </a:lnTo>
                <a:cubicBezTo>
                  <a:pt x="4173485" y="-4231"/>
                  <a:pt x="7906285" y="324782"/>
                  <a:pt x="7904860" y="311963"/>
                </a:cubicBezTo>
                <a:lnTo>
                  <a:pt x="0" y="311963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5" name="Group 14"/>
          <p:cNvGrpSpPr/>
          <p:nvPr userDrawn="1"/>
        </p:nvGrpSpPr>
        <p:grpSpPr>
          <a:xfrm rot="16200000" flipH="1">
            <a:off x="4287853" y="2001856"/>
            <a:ext cx="6858001" cy="2854292"/>
            <a:chOff x="-2" y="4255807"/>
            <a:chExt cx="4990746" cy="2602230"/>
          </a:xfrm>
        </p:grpSpPr>
        <p:sp>
          <p:nvSpPr>
            <p:cNvPr id="16" name="Isosceles Triangle 6"/>
            <p:cNvSpPr/>
            <p:nvPr userDrawn="1"/>
          </p:nvSpPr>
          <p:spPr>
            <a:xfrm flipH="1">
              <a:off x="-2" y="4255807"/>
              <a:ext cx="4988051" cy="2602061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9133" h="602479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299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Isosceles Triangle 6"/>
            <p:cNvSpPr/>
            <p:nvPr userDrawn="1"/>
          </p:nvSpPr>
          <p:spPr>
            <a:xfrm flipH="1">
              <a:off x="5387" y="5561682"/>
              <a:ext cx="4985357" cy="1296355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47"/>
                <a:gd name="connsiteX1" fmla="*/ 4832558 w 7904860"/>
                <a:gd name="connsiteY1" fmla="*/ 0 h 369147"/>
                <a:gd name="connsiteX2" fmla="*/ 7904860 w 7904860"/>
                <a:gd name="connsiteY2" fmla="*/ 369116 h 369147"/>
                <a:gd name="connsiteX3" fmla="*/ 0 w 7904860"/>
                <a:gd name="connsiteY3" fmla="*/ 369116 h 369147"/>
                <a:gd name="connsiteX0" fmla="*/ 0 w 7904860"/>
                <a:gd name="connsiteY0" fmla="*/ 309296 h 309333"/>
                <a:gd name="connsiteX1" fmla="*/ 4012162 w 7904860"/>
                <a:gd name="connsiteY1" fmla="*/ 0 h 309333"/>
                <a:gd name="connsiteX2" fmla="*/ 7904860 w 7904860"/>
                <a:gd name="connsiteY2" fmla="*/ 309296 h 309333"/>
                <a:gd name="connsiteX3" fmla="*/ 0 w 7904860"/>
                <a:gd name="connsiteY3" fmla="*/ 309296 h 309333"/>
                <a:gd name="connsiteX0" fmla="*/ 0 w 7904860"/>
                <a:gd name="connsiteY0" fmla="*/ 292204 h 292243"/>
                <a:gd name="connsiteX1" fmla="*/ 4012162 w 7904860"/>
                <a:gd name="connsiteY1" fmla="*/ 0 h 292243"/>
                <a:gd name="connsiteX2" fmla="*/ 7904860 w 7904860"/>
                <a:gd name="connsiteY2" fmla="*/ 292204 h 292243"/>
                <a:gd name="connsiteX3" fmla="*/ 0 w 7904860"/>
                <a:gd name="connsiteY3" fmla="*/ 292204 h 292243"/>
                <a:gd name="connsiteX0" fmla="*/ 0 w 7904860"/>
                <a:gd name="connsiteY0" fmla="*/ 300119 h 300157"/>
                <a:gd name="connsiteX1" fmla="*/ 3942747 w 7904860"/>
                <a:gd name="connsiteY1" fmla="*/ 0 h 300157"/>
                <a:gd name="connsiteX2" fmla="*/ 7904860 w 7904860"/>
                <a:gd name="connsiteY2" fmla="*/ 300119 h 300157"/>
                <a:gd name="connsiteX3" fmla="*/ 0 w 7904860"/>
                <a:gd name="connsiteY3" fmla="*/ 300119 h 30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300157">
                  <a:moveTo>
                    <a:pt x="0" y="300119"/>
                  </a:moveTo>
                  <a:lnTo>
                    <a:pt x="3942747" y="0"/>
                  </a:lnTo>
                  <a:cubicBezTo>
                    <a:pt x="3950848" y="801"/>
                    <a:pt x="7906284" y="304081"/>
                    <a:pt x="7904860" y="300119"/>
                  </a:cubicBezTo>
                  <a:lnTo>
                    <a:pt x="0" y="300119"/>
                  </a:lnTo>
                  <a:close/>
                </a:path>
              </a:pathLst>
            </a:custGeom>
            <a:solidFill>
              <a:srgbClr val="005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597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884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 flipV="1">
            <a:off x="0" y="4375450"/>
            <a:ext cx="9144000" cy="2482548"/>
            <a:chOff x="-1" y="-8546"/>
            <a:chExt cx="9164682" cy="2159127"/>
          </a:xfrm>
        </p:grpSpPr>
        <p:sp>
          <p:nvSpPr>
            <p:cNvPr id="7" name="Isosceles Triangle 6"/>
            <p:cNvSpPr/>
            <p:nvPr userDrawn="1"/>
          </p:nvSpPr>
          <p:spPr>
            <a:xfrm rot="16200000">
              <a:off x="3511899" y="-3520446"/>
              <a:ext cx="2140882" cy="9164682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  <a:gd name="connsiteX0" fmla="*/ 0 w 7928238"/>
                <a:gd name="connsiteY0" fmla="*/ 602479 h 602479"/>
                <a:gd name="connsiteX1" fmla="*/ 7928238 w 7928238"/>
                <a:gd name="connsiteY1" fmla="*/ 0 h 602479"/>
                <a:gd name="connsiteX2" fmla="*/ 7904860 w 7928238"/>
                <a:gd name="connsiteY2" fmla="*/ 602479 h 602479"/>
                <a:gd name="connsiteX3" fmla="*/ 0 w 7928238"/>
                <a:gd name="connsiteY3" fmla="*/ 602479 h 602479"/>
                <a:gd name="connsiteX0" fmla="*/ 0 w 7909133"/>
                <a:gd name="connsiteY0" fmla="*/ 587986 h 587986"/>
                <a:gd name="connsiteX1" fmla="*/ 7909133 w 7909133"/>
                <a:gd name="connsiteY1" fmla="*/ 0 h 587986"/>
                <a:gd name="connsiteX2" fmla="*/ 7904860 w 7909133"/>
                <a:gd name="connsiteY2" fmla="*/ 587986 h 587986"/>
                <a:gd name="connsiteX3" fmla="*/ 0 w 7909133"/>
                <a:gd name="connsiteY3" fmla="*/ 587986 h 587986"/>
                <a:gd name="connsiteX0" fmla="*/ 0 w 7928238"/>
                <a:gd name="connsiteY0" fmla="*/ 594197 h 594197"/>
                <a:gd name="connsiteX1" fmla="*/ 7928238 w 7928238"/>
                <a:gd name="connsiteY1" fmla="*/ 0 h 594197"/>
                <a:gd name="connsiteX2" fmla="*/ 7904860 w 7928238"/>
                <a:gd name="connsiteY2" fmla="*/ 594197 h 594197"/>
                <a:gd name="connsiteX3" fmla="*/ 0 w 7928238"/>
                <a:gd name="connsiteY3" fmla="*/ 594197 h 59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28238" h="594197">
                  <a:moveTo>
                    <a:pt x="0" y="594197"/>
                  </a:moveTo>
                  <a:lnTo>
                    <a:pt x="7928238" y="0"/>
                  </a:lnTo>
                  <a:cubicBezTo>
                    <a:pt x="7926814" y="200826"/>
                    <a:pt x="7906284" y="393371"/>
                    <a:pt x="7904860" y="594197"/>
                  </a:cubicBezTo>
                  <a:lnTo>
                    <a:pt x="0" y="594197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Isosceles Triangle 6"/>
            <p:cNvSpPr/>
            <p:nvPr userDrawn="1"/>
          </p:nvSpPr>
          <p:spPr>
            <a:xfrm rot="16200000">
              <a:off x="5685100" y="-1308323"/>
              <a:ext cx="2150582" cy="4767226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  <a:gd name="connsiteX0" fmla="*/ 0 w 7904860"/>
                <a:gd name="connsiteY0" fmla="*/ 311921 h 311921"/>
                <a:gd name="connsiteX1" fmla="*/ 4174909 w 7904860"/>
                <a:gd name="connsiteY1" fmla="*/ 0 h 311921"/>
                <a:gd name="connsiteX2" fmla="*/ 7904860 w 7904860"/>
                <a:gd name="connsiteY2" fmla="*/ 311921 h 311921"/>
                <a:gd name="connsiteX3" fmla="*/ 0 w 7904860"/>
                <a:gd name="connsiteY3" fmla="*/ 311921 h 311921"/>
                <a:gd name="connsiteX0" fmla="*/ 0 w 7904860"/>
                <a:gd name="connsiteY0" fmla="*/ 312035 h 312035"/>
                <a:gd name="connsiteX1" fmla="*/ 4174909 w 7904860"/>
                <a:gd name="connsiteY1" fmla="*/ 114 h 312035"/>
                <a:gd name="connsiteX2" fmla="*/ 7904860 w 7904860"/>
                <a:gd name="connsiteY2" fmla="*/ 312035 h 312035"/>
                <a:gd name="connsiteX3" fmla="*/ 0 w 7904860"/>
                <a:gd name="connsiteY3" fmla="*/ 312035 h 312035"/>
                <a:gd name="connsiteX0" fmla="*/ 0 w 7904860"/>
                <a:gd name="connsiteY0" fmla="*/ 311963 h 312328"/>
                <a:gd name="connsiteX1" fmla="*/ 4174909 w 7904860"/>
                <a:gd name="connsiteY1" fmla="*/ 42 h 312328"/>
                <a:gd name="connsiteX2" fmla="*/ 7904860 w 7904860"/>
                <a:gd name="connsiteY2" fmla="*/ 311963 h 312328"/>
                <a:gd name="connsiteX3" fmla="*/ 0 w 7904860"/>
                <a:gd name="connsiteY3" fmla="*/ 311963 h 31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312328">
                  <a:moveTo>
                    <a:pt x="0" y="311963"/>
                  </a:moveTo>
                  <a:lnTo>
                    <a:pt x="4174909" y="42"/>
                  </a:lnTo>
                  <a:cubicBezTo>
                    <a:pt x="4173485" y="-4231"/>
                    <a:pt x="7906285" y="324782"/>
                    <a:pt x="7904860" y="311963"/>
                  </a:cubicBezTo>
                  <a:lnTo>
                    <a:pt x="0" y="311963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 rot="5400000">
            <a:off x="-2018946" y="2018944"/>
            <a:ext cx="6858001" cy="2820113"/>
            <a:chOff x="-2" y="4255807"/>
            <a:chExt cx="4990746" cy="2602230"/>
          </a:xfrm>
        </p:grpSpPr>
        <p:sp>
          <p:nvSpPr>
            <p:cNvPr id="9" name="Isosceles Triangle 6"/>
            <p:cNvSpPr/>
            <p:nvPr userDrawn="1"/>
          </p:nvSpPr>
          <p:spPr>
            <a:xfrm flipH="1">
              <a:off x="-2" y="4255807"/>
              <a:ext cx="4988051" cy="2602061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9133" h="602479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299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Isosceles Triangle 6"/>
            <p:cNvSpPr/>
            <p:nvPr userDrawn="1"/>
          </p:nvSpPr>
          <p:spPr>
            <a:xfrm flipH="1">
              <a:off x="5387" y="5561682"/>
              <a:ext cx="4985357" cy="1296355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47"/>
                <a:gd name="connsiteX1" fmla="*/ 4832558 w 7904860"/>
                <a:gd name="connsiteY1" fmla="*/ 0 h 369147"/>
                <a:gd name="connsiteX2" fmla="*/ 7904860 w 7904860"/>
                <a:gd name="connsiteY2" fmla="*/ 369116 h 369147"/>
                <a:gd name="connsiteX3" fmla="*/ 0 w 7904860"/>
                <a:gd name="connsiteY3" fmla="*/ 369116 h 369147"/>
                <a:gd name="connsiteX0" fmla="*/ 0 w 7904860"/>
                <a:gd name="connsiteY0" fmla="*/ 309296 h 309333"/>
                <a:gd name="connsiteX1" fmla="*/ 4012162 w 7904860"/>
                <a:gd name="connsiteY1" fmla="*/ 0 h 309333"/>
                <a:gd name="connsiteX2" fmla="*/ 7904860 w 7904860"/>
                <a:gd name="connsiteY2" fmla="*/ 309296 h 309333"/>
                <a:gd name="connsiteX3" fmla="*/ 0 w 7904860"/>
                <a:gd name="connsiteY3" fmla="*/ 309296 h 309333"/>
                <a:gd name="connsiteX0" fmla="*/ 0 w 7904860"/>
                <a:gd name="connsiteY0" fmla="*/ 292204 h 292243"/>
                <a:gd name="connsiteX1" fmla="*/ 4012162 w 7904860"/>
                <a:gd name="connsiteY1" fmla="*/ 0 h 292243"/>
                <a:gd name="connsiteX2" fmla="*/ 7904860 w 7904860"/>
                <a:gd name="connsiteY2" fmla="*/ 292204 h 292243"/>
                <a:gd name="connsiteX3" fmla="*/ 0 w 7904860"/>
                <a:gd name="connsiteY3" fmla="*/ 292204 h 292243"/>
                <a:gd name="connsiteX0" fmla="*/ 0 w 7904860"/>
                <a:gd name="connsiteY0" fmla="*/ 300119 h 300157"/>
                <a:gd name="connsiteX1" fmla="*/ 3942747 w 7904860"/>
                <a:gd name="connsiteY1" fmla="*/ 0 h 300157"/>
                <a:gd name="connsiteX2" fmla="*/ 7904860 w 7904860"/>
                <a:gd name="connsiteY2" fmla="*/ 300119 h 300157"/>
                <a:gd name="connsiteX3" fmla="*/ 0 w 7904860"/>
                <a:gd name="connsiteY3" fmla="*/ 300119 h 30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300157">
                  <a:moveTo>
                    <a:pt x="0" y="300119"/>
                  </a:moveTo>
                  <a:lnTo>
                    <a:pt x="3942747" y="0"/>
                  </a:lnTo>
                  <a:cubicBezTo>
                    <a:pt x="3950848" y="801"/>
                    <a:pt x="7906284" y="304081"/>
                    <a:pt x="7904860" y="300119"/>
                  </a:cubicBezTo>
                  <a:lnTo>
                    <a:pt x="0" y="300119"/>
                  </a:lnTo>
                  <a:close/>
                </a:path>
              </a:pathLst>
            </a:custGeom>
            <a:solidFill>
              <a:srgbClr val="005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21" y="353245"/>
            <a:ext cx="3268136" cy="57537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589376" y="2973937"/>
            <a:ext cx="4990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5B7F"/>
                </a:solidFill>
                <a:latin typeface="Gill Sans MT" panose="020B0502020104020203" pitchFamily="34" charset="0"/>
              </a:rPr>
              <a:t>THANK YOU.</a:t>
            </a:r>
            <a:endParaRPr lang="en-ZA" sz="4400" b="1" dirty="0">
              <a:solidFill>
                <a:srgbClr val="005B7F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517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" y="19050"/>
            <a:ext cx="6115050" cy="192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540" y="2049757"/>
            <a:ext cx="6132940" cy="1924800"/>
          </a:xfrm>
        </p:spPr>
        <p:txBody>
          <a:bodyPr/>
          <a:lstStyle/>
          <a:p>
            <a:r>
              <a:rPr lang="en-ZA" dirty="0"/>
              <a:t>South African Turtles, Terrapins  and </a:t>
            </a:r>
            <a:r>
              <a:rPr lang="en-ZA" dirty="0" smtClean="0"/>
              <a:t>Tortoises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540" y="4925404"/>
            <a:ext cx="5452217" cy="349623"/>
          </a:xfrm>
        </p:spPr>
        <p:txBody>
          <a:bodyPr/>
          <a:lstStyle/>
          <a:p>
            <a:r>
              <a:rPr lang="en-US" dirty="0" smtClean="0"/>
              <a:t>Dr Ernst Baard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7" y="583561"/>
            <a:ext cx="3891787" cy="685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749" y="1411394"/>
            <a:ext cx="1145261" cy="247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198" y="1659246"/>
            <a:ext cx="2763720" cy="912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540" y="4111423"/>
            <a:ext cx="426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>
                <a:solidFill>
                  <a:srgbClr val="A3C42A"/>
                </a:solidFill>
              </a:rPr>
              <a:t>23 July 2020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6540" y="5218687"/>
            <a:ext cx="5441203" cy="493432"/>
          </a:xfrm>
        </p:spPr>
        <p:txBody>
          <a:bodyPr/>
          <a:lstStyle/>
          <a:p>
            <a:r>
              <a:rPr lang="en-US" dirty="0" smtClean="0"/>
              <a:t>Director: Conservation Operations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8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8433" y="493294"/>
            <a:ext cx="7742015" cy="420071"/>
          </a:xfrm>
        </p:spPr>
        <p:txBody>
          <a:bodyPr/>
          <a:lstStyle/>
          <a:p>
            <a:r>
              <a:rPr lang="en-ZA" dirty="0" smtClean="0"/>
              <a:t>South African Turtles</a:t>
            </a:r>
            <a:endParaRPr lang="en-Z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14686" y="1045712"/>
            <a:ext cx="7913697" cy="5006171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ZA" altLang="en-US" sz="2600" dirty="0" smtClean="0"/>
              <a:t>South Africa has five of the seven kinds of </a:t>
            </a:r>
            <a:r>
              <a:rPr lang="en-ZA" altLang="en-US" sz="2600" b="1" dirty="0" smtClean="0"/>
              <a:t>sea turtles </a:t>
            </a:r>
            <a:r>
              <a:rPr lang="en-ZA" altLang="en-US" sz="2600" dirty="0" smtClean="0"/>
              <a:t>occurring in its coastal and off-shore waters</a:t>
            </a:r>
          </a:p>
          <a:p>
            <a:pPr lvl="1" eaLnBrk="1" hangingPunct="1"/>
            <a:r>
              <a:rPr lang="en-ZA" altLang="en-US" sz="2000" dirty="0" smtClean="0"/>
              <a:t>Green turtle</a:t>
            </a:r>
          </a:p>
          <a:p>
            <a:pPr lvl="1" eaLnBrk="1" hangingPunct="1"/>
            <a:r>
              <a:rPr lang="en-ZA" altLang="en-US" sz="2000" dirty="0" smtClean="0"/>
              <a:t>Hawksbill turtle </a:t>
            </a:r>
          </a:p>
          <a:p>
            <a:pPr lvl="1" eaLnBrk="1" hangingPunct="1"/>
            <a:r>
              <a:rPr lang="en-ZA" altLang="en-US" sz="2000" dirty="0" smtClean="0"/>
              <a:t>Loggerhead turtle</a:t>
            </a:r>
          </a:p>
          <a:p>
            <a:pPr lvl="1" eaLnBrk="1" hangingPunct="1"/>
            <a:r>
              <a:rPr lang="en-ZA" altLang="en-US" sz="2000" dirty="0" smtClean="0"/>
              <a:t>Olive </a:t>
            </a:r>
            <a:r>
              <a:rPr lang="en-ZA" altLang="en-US" sz="2000" dirty="0" err="1" smtClean="0"/>
              <a:t>ridley</a:t>
            </a:r>
            <a:r>
              <a:rPr lang="en-ZA" altLang="en-US" sz="2000" dirty="0" smtClean="0"/>
              <a:t> turtle</a:t>
            </a:r>
          </a:p>
          <a:p>
            <a:pPr lvl="1" eaLnBrk="1" hangingPunct="1"/>
            <a:r>
              <a:rPr lang="en-ZA" altLang="en-US" sz="2000" dirty="0" smtClean="0"/>
              <a:t>Leatherback turtle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ZA" altLang="en-US" sz="2600" dirty="0" smtClean="0"/>
              <a:t>Loggerheads &amp; Leatherbacks nest </a:t>
            </a:r>
            <a:br>
              <a:rPr lang="en-ZA" altLang="en-US" sz="2600" dirty="0" smtClean="0"/>
            </a:br>
            <a:r>
              <a:rPr lang="en-ZA" altLang="en-US" sz="2600" dirty="0" smtClean="0"/>
              <a:t>on </a:t>
            </a:r>
            <a:r>
              <a:rPr lang="en-ZA" altLang="en-US" sz="2600" dirty="0" err="1" smtClean="0"/>
              <a:t>Maputoland</a:t>
            </a:r>
            <a:r>
              <a:rPr lang="en-ZA" altLang="en-US" sz="2600" dirty="0" smtClean="0"/>
              <a:t> Coast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ZA" altLang="en-US" sz="2600" dirty="0" smtClean="0"/>
              <a:t>All seven kinds of sea turtles in </a:t>
            </a:r>
            <a:br>
              <a:rPr lang="en-ZA" altLang="en-US" sz="2600" dirty="0" smtClean="0"/>
            </a:br>
            <a:r>
              <a:rPr lang="en-ZA" altLang="en-US" sz="2600" dirty="0" smtClean="0"/>
              <a:t>the world are threatened; </a:t>
            </a:r>
            <a:br>
              <a:rPr lang="en-ZA" altLang="en-US" sz="2600" dirty="0" smtClean="0"/>
            </a:br>
            <a:r>
              <a:rPr lang="en-ZA" altLang="en-US" sz="2600" dirty="0" smtClean="0"/>
              <a:t>harvesting of eggs, loss of nesting </a:t>
            </a:r>
            <a:br>
              <a:rPr lang="en-ZA" altLang="en-US" sz="2600" dirty="0" smtClean="0"/>
            </a:br>
            <a:r>
              <a:rPr lang="en-ZA" altLang="en-US" sz="2600" dirty="0" smtClean="0"/>
              <a:t>beaches,  trawling and longline fishing</a:t>
            </a:r>
            <a:endParaRPr lang="en-GB" altLang="en-US" sz="2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8" y="3431459"/>
            <a:ext cx="3290660" cy="18427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67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8433" y="348915"/>
            <a:ext cx="7742015" cy="576481"/>
          </a:xfrm>
        </p:spPr>
        <p:txBody>
          <a:bodyPr/>
          <a:lstStyle/>
          <a:p>
            <a:r>
              <a:rPr lang="en-ZA" dirty="0" smtClean="0"/>
              <a:t>South African Terrapins</a:t>
            </a:r>
            <a:endParaRPr lang="en-Z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74844" y="1033682"/>
            <a:ext cx="7955547" cy="42845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600" dirty="0"/>
              <a:t>South Africa has </a:t>
            </a:r>
            <a:r>
              <a:rPr lang="en-ZA" altLang="en-US" sz="2600" dirty="0" smtClean="0"/>
              <a:t>six kinds of freshwater </a:t>
            </a:r>
            <a:r>
              <a:rPr lang="en-ZA" altLang="en-US" sz="2600" dirty="0"/>
              <a:t>terrapins</a:t>
            </a:r>
          </a:p>
          <a:p>
            <a:pPr lvl="1"/>
            <a:r>
              <a:rPr lang="en-ZA" altLang="en-US" sz="2000" dirty="0"/>
              <a:t>Cape terrapin</a:t>
            </a:r>
          </a:p>
          <a:p>
            <a:pPr lvl="1"/>
            <a:r>
              <a:rPr lang="en-ZA" altLang="en-US" sz="2000" dirty="0"/>
              <a:t>Marsh terrapin</a:t>
            </a:r>
          </a:p>
          <a:p>
            <a:pPr lvl="1"/>
            <a:r>
              <a:rPr lang="en-ZA" altLang="en-US" sz="2000" dirty="0"/>
              <a:t>Yellow-bellied hinged terrapin</a:t>
            </a:r>
          </a:p>
          <a:p>
            <a:pPr lvl="1"/>
            <a:r>
              <a:rPr lang="en-ZA" altLang="en-US" sz="2000" dirty="0"/>
              <a:t>Variable hinged terrapin</a:t>
            </a:r>
          </a:p>
          <a:p>
            <a:pPr lvl="1"/>
            <a:r>
              <a:rPr lang="en-ZA" altLang="en-US" sz="2000" dirty="0"/>
              <a:t>Serrated hinged terrapin</a:t>
            </a:r>
          </a:p>
          <a:p>
            <a:pPr lvl="1"/>
            <a:r>
              <a:rPr lang="en-ZA" altLang="en-US" sz="2000" dirty="0"/>
              <a:t>Black-bellied hinged terrapin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600" dirty="0"/>
              <a:t>All </a:t>
            </a:r>
            <a:r>
              <a:rPr lang="en-ZA" altLang="en-US" sz="2600" dirty="0" smtClean="0"/>
              <a:t>abundant </a:t>
            </a:r>
            <a:r>
              <a:rPr lang="en-ZA" altLang="en-US" sz="2600" dirty="0"/>
              <a:t>and not considered </a:t>
            </a:r>
            <a:r>
              <a:rPr lang="en-ZA" altLang="en-US" sz="2600" dirty="0" smtClean="0"/>
              <a:t/>
            </a:r>
            <a:br>
              <a:rPr lang="en-ZA" altLang="en-US" sz="2600" dirty="0" smtClean="0"/>
            </a:br>
            <a:r>
              <a:rPr lang="en-ZA" altLang="en-US" sz="2600" dirty="0" smtClean="0"/>
              <a:t>threatened</a:t>
            </a:r>
            <a:r>
              <a:rPr lang="en-ZA" altLang="en-US" sz="2600" dirty="0"/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600" dirty="0"/>
              <a:t>Several cryptic </a:t>
            </a:r>
            <a:r>
              <a:rPr lang="en-ZA" altLang="en-US" sz="2600" dirty="0" smtClean="0"/>
              <a:t>(“hidden”) kinds </a:t>
            </a:r>
            <a:br>
              <a:rPr lang="en-ZA" altLang="en-US" sz="2600" dirty="0" smtClean="0"/>
            </a:br>
            <a:r>
              <a:rPr lang="en-ZA" altLang="en-US" sz="2600" dirty="0" smtClean="0"/>
              <a:t>in </a:t>
            </a:r>
            <a:r>
              <a:rPr lang="en-ZA" altLang="en-US" sz="2600" dirty="0"/>
              <a:t>hinged </a:t>
            </a:r>
            <a:r>
              <a:rPr lang="en-ZA" altLang="en-US" sz="2600" dirty="0" smtClean="0"/>
              <a:t>terrapins</a:t>
            </a:r>
            <a:endParaRPr lang="en-GB" alt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93" y="3394180"/>
            <a:ext cx="3114675" cy="19240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0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8433" y="348915"/>
            <a:ext cx="7742015" cy="576481"/>
          </a:xfrm>
        </p:spPr>
        <p:txBody>
          <a:bodyPr/>
          <a:lstStyle/>
          <a:p>
            <a:r>
              <a:rPr lang="en-ZA" dirty="0" smtClean="0"/>
              <a:t>South African Tortoises</a:t>
            </a:r>
            <a:endParaRPr lang="en-Z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86875" y="1202124"/>
            <a:ext cx="7955547" cy="42845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45 kinds of tortoises worldwide;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13 kinds </a:t>
            </a:r>
            <a:r>
              <a:rPr lang="en-US" altLang="en-US" sz="2600" dirty="0"/>
              <a:t>in South Africa (30%)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8 kinds of tortoises in Western Cape; most anywhere in same area!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4 kinds threatened with extinction</a:t>
            </a:r>
          </a:p>
          <a:p>
            <a:pPr marL="1143000" lvl="1" indent="-457200"/>
            <a:r>
              <a:rPr lang="en-US" altLang="en-US" dirty="0" smtClean="0"/>
              <a:t>Geometric tortoise</a:t>
            </a:r>
          </a:p>
          <a:p>
            <a:pPr marL="1143000" lvl="1" indent="-457200"/>
            <a:r>
              <a:rPr lang="en-US" altLang="en-US" dirty="0" smtClean="0"/>
              <a:t>Speckled </a:t>
            </a:r>
            <a:r>
              <a:rPr lang="en-US" altLang="en-US" dirty="0" err="1" smtClean="0"/>
              <a:t>padloper</a:t>
            </a:r>
            <a:endParaRPr lang="en-US" altLang="en-US" dirty="0" smtClean="0"/>
          </a:p>
          <a:p>
            <a:pPr marL="1143000" lvl="1" indent="-457200"/>
            <a:r>
              <a:rPr lang="en-US" altLang="en-US" dirty="0" smtClean="0"/>
              <a:t>Karoo </a:t>
            </a:r>
            <a:r>
              <a:rPr lang="en-US" altLang="en-US" dirty="0" err="1" smtClean="0"/>
              <a:t>padloper</a:t>
            </a:r>
            <a:endParaRPr lang="en-US" altLang="en-US" dirty="0" smtClean="0"/>
          </a:p>
          <a:p>
            <a:pPr marL="1143000" lvl="1" indent="-457200"/>
            <a:r>
              <a:rPr lang="en-US" altLang="en-US" dirty="0" smtClean="0"/>
              <a:t>Tent tortoise</a:t>
            </a:r>
          </a:p>
          <a:p>
            <a:pPr marL="1143000" lvl="1" indent="-457200"/>
            <a:endParaRPr lang="en-US" altLang="en-US" sz="3000" dirty="0"/>
          </a:p>
        </p:txBody>
      </p:sp>
      <p:pic>
        <p:nvPicPr>
          <p:cNvPr id="4" name="Picture 6" descr="Psamge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9477" r="2609" b="9447"/>
          <a:stretch>
            <a:fillRect/>
          </a:stretch>
        </p:blipFill>
        <p:spPr bwMode="auto">
          <a:xfrm>
            <a:off x="5354052" y="3698415"/>
            <a:ext cx="3507387" cy="2274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samge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9477" r="2609" b="9447"/>
          <a:stretch>
            <a:fillRect/>
          </a:stretch>
        </p:blipFill>
        <p:spPr bwMode="auto">
          <a:xfrm>
            <a:off x="255764" y="108283"/>
            <a:ext cx="2921071" cy="1894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nopd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4099" r="17899" b="15970"/>
          <a:stretch>
            <a:fillRect/>
          </a:stretch>
        </p:blipFill>
        <p:spPr bwMode="auto">
          <a:xfrm>
            <a:off x="3311785" y="108283"/>
            <a:ext cx="2733129" cy="1894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gewopad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336" r="17728" b="11955"/>
          <a:stretch>
            <a:fillRect/>
          </a:stretch>
        </p:blipFill>
        <p:spPr bwMode="auto">
          <a:xfrm>
            <a:off x="6179864" y="108283"/>
            <a:ext cx="2707970" cy="1894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SIGNSIG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7"/>
          <a:stretch>
            <a:fillRect/>
          </a:stretch>
        </p:blipFill>
        <p:spPr bwMode="auto">
          <a:xfrm>
            <a:off x="255763" y="2161674"/>
            <a:ext cx="2921071" cy="1838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Karpad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8209" r="25438" b="7652"/>
          <a:stretch>
            <a:fillRect/>
          </a:stretch>
        </p:blipFill>
        <p:spPr bwMode="auto">
          <a:xfrm>
            <a:off x="6162248" y="2161674"/>
            <a:ext cx="2725585" cy="1830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Grootp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4887" r="21584" b="12016"/>
          <a:stretch>
            <a:fillRect/>
          </a:stretch>
        </p:blipFill>
        <p:spPr bwMode="auto">
          <a:xfrm>
            <a:off x="3311785" y="2161674"/>
            <a:ext cx="2733129" cy="1838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bergsk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7858" r="7831"/>
          <a:stretch>
            <a:fillRect/>
          </a:stretch>
        </p:blipFill>
        <p:spPr bwMode="auto">
          <a:xfrm>
            <a:off x="1484616" y="4200525"/>
            <a:ext cx="2777664" cy="1836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14" name="Picture 5" descr="rooipen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17578" r="21156" b="19786"/>
          <a:stretch>
            <a:fillRect/>
          </a:stretch>
        </p:blipFill>
        <p:spPr bwMode="auto">
          <a:xfrm>
            <a:off x="4678349" y="4200526"/>
            <a:ext cx="2676047" cy="1836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593" y="1678189"/>
            <a:ext cx="174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Geometric tortoise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163" y="1906285"/>
            <a:ext cx="174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Geometric tortoise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1004" y="3682990"/>
            <a:ext cx="174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Greater </a:t>
            </a:r>
            <a:r>
              <a:rPr lang="en-ZA" sz="1400" dirty="0" err="1" smtClean="0"/>
              <a:t>padloper</a:t>
            </a:r>
            <a:endParaRPr lang="en-ZA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94" y="3688714"/>
            <a:ext cx="174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Karoo </a:t>
            </a:r>
            <a:r>
              <a:rPr lang="en-ZA" sz="1400" dirty="0" err="1" smtClean="0"/>
              <a:t>padloper</a:t>
            </a:r>
            <a:endParaRPr lang="en-ZA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32255" y="5727734"/>
            <a:ext cx="174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Leopard tortoise</a:t>
            </a:r>
            <a:endParaRPr lang="en-ZA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76449" y="5727735"/>
            <a:ext cx="174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Angulate tortoise</a:t>
            </a:r>
            <a:endParaRPr lang="en-ZA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91593" y="3717040"/>
            <a:ext cx="174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Speckled </a:t>
            </a:r>
            <a:r>
              <a:rPr lang="en-ZA" sz="1400" dirty="0" err="1" smtClean="0"/>
              <a:t>padloper</a:t>
            </a:r>
            <a:endParaRPr lang="en-ZA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94" y="1691472"/>
            <a:ext cx="174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Common </a:t>
            </a:r>
            <a:r>
              <a:rPr lang="en-ZA" sz="1400" dirty="0" err="1" smtClean="0"/>
              <a:t>padloper</a:t>
            </a:r>
            <a:endParaRPr lang="en-ZA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279101" y="1700012"/>
            <a:ext cx="174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Tent tortoise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10758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3414" y="214062"/>
            <a:ext cx="424815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2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CC6600"/>
              </a:buClr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Aft>
                <a:spcPct val="3000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3000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ZA" altLang="en-US" sz="3200" b="1" dirty="0">
                <a:solidFill>
                  <a:srgbClr val="005B7F"/>
                </a:solidFill>
                <a:latin typeface="Jokerman" panose="04090605060D06020702" pitchFamily="82" charset="0"/>
              </a:rPr>
              <a:t>Watch out for our tortoises on the roads</a:t>
            </a:r>
            <a:r>
              <a:rPr lang="en-ZA" altLang="en-US" sz="3200" b="1" dirty="0" smtClean="0">
                <a:solidFill>
                  <a:srgbClr val="005B7F"/>
                </a:solidFill>
                <a:latin typeface="Jokerman" panose="04090605060D06020702" pitchFamily="82" charset="0"/>
              </a:rPr>
              <a:t>!!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ZA" altLang="en-US" sz="3200" b="1" dirty="0" smtClean="0">
                <a:solidFill>
                  <a:srgbClr val="005B7F"/>
                </a:solidFill>
                <a:latin typeface="Jokerman" panose="04090605060D06020702" pitchFamily="82" charset="0"/>
              </a:rPr>
              <a:t>They are not lonely! Do not take them home!</a:t>
            </a:r>
            <a:endParaRPr lang="en-GB" altLang="en-US" sz="3200" b="1" dirty="0">
              <a:solidFill>
                <a:srgbClr val="005B7F"/>
              </a:solidFill>
              <a:latin typeface="Jokerman" panose="04090605060D06020702" pitchFamily="82" charset="0"/>
            </a:endParaRPr>
          </a:p>
        </p:txBody>
      </p:sp>
      <p:pic>
        <p:nvPicPr>
          <p:cNvPr id="8" name="Picture 4" descr="Tortoise sign Little Karoo 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r="27951"/>
          <a:stretch>
            <a:fillRect/>
          </a:stretch>
        </p:blipFill>
        <p:spPr bwMode="auto">
          <a:xfrm>
            <a:off x="5805822" y="214062"/>
            <a:ext cx="3109912" cy="558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ou my d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4" y="4051050"/>
            <a:ext cx="5257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3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5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background maximis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4444CBD3-B766-47FF-BCAA-CF053D18A1B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LL PHOTO">
  <a:themeElements>
    <a:clrScheme name="CapeNature chart">
      <a:dk1>
        <a:sysClr val="windowText" lastClr="000000"/>
      </a:dk1>
      <a:lt1>
        <a:srgbClr val="FFFFFF"/>
      </a:lt1>
      <a:dk2>
        <a:srgbClr val="44546A"/>
      </a:dk2>
      <a:lt2>
        <a:srgbClr val="FFFFFF"/>
      </a:lt2>
      <a:accent1>
        <a:srgbClr val="92AE2A"/>
      </a:accent1>
      <a:accent2>
        <a:srgbClr val="ED7D31"/>
      </a:accent2>
      <a:accent3>
        <a:srgbClr val="005B7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C27CF9D5-2F15-40BB-A046-62F78AD172D3}"/>
    </a:ext>
  </a:extLst>
</a:theme>
</file>

<file path=ppt/theme/theme3.xml><?xml version="1.0" encoding="utf-8"?>
<a:theme xmlns:a="http://schemas.openxmlformats.org/drawingml/2006/main" name="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70F70FE3-3387-4EA6-BE6A-2F93DDD488A6}"/>
    </a:ext>
  </a:extLst>
</a:theme>
</file>

<file path=ppt/theme/theme4.xml><?xml version="1.0" encoding="utf-8"?>
<a:theme xmlns:a="http://schemas.openxmlformats.org/drawingml/2006/main" name="GREEN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65548CFC-DA5B-4971-8589-DE3F06A63486}"/>
    </a:ext>
  </a:extLst>
</a:theme>
</file>

<file path=ppt/theme/theme5.xml><?xml version="1.0" encoding="utf-8"?>
<a:theme xmlns:a="http://schemas.openxmlformats.org/drawingml/2006/main" name="dark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F7587D5F-A1A3-44EF-9801-E52EC5D1F795}"/>
    </a:ext>
  </a:extLst>
</a:theme>
</file>

<file path=ppt/theme/theme6.xml><?xml version="1.0" encoding="utf-8"?>
<a:theme xmlns:a="http://schemas.openxmlformats.org/drawingml/2006/main" name="blue white spl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D0FB1C4C-FE02-41A4-B04F-7B64A2DCD074}"/>
    </a:ext>
  </a:extLst>
</a:theme>
</file>

<file path=ppt/theme/theme7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D97EFE4A-D413-4372-9B1B-66F2A32D4AFA}"/>
    </a:ext>
  </a:extLst>
</a:theme>
</file>

<file path=ppt/theme/theme8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E419DAFC-C67C-412D-A71C-983EAFF4C40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CapeNature 20years presentation</Template>
  <TotalTime>489</TotalTime>
  <Words>213</Words>
  <Application>Microsoft Office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Gill Sans MT</vt:lpstr>
      <vt:lpstr>Jokerman</vt:lpstr>
      <vt:lpstr>white background maximised</vt:lpstr>
      <vt:lpstr>FULL PHOTO</vt:lpstr>
      <vt:lpstr>White background</vt:lpstr>
      <vt:lpstr>GREEN BACKGROUND</vt:lpstr>
      <vt:lpstr>dark blue background</vt:lpstr>
      <vt:lpstr>blue white split</vt:lpstr>
      <vt:lpstr>Title slide</vt:lpstr>
      <vt:lpstr>Thank you</vt:lpstr>
      <vt:lpstr>South African Turtles, Terrapins  and Tortoises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here</dc:title>
  <dc:creator>Jamie Ross</dc:creator>
  <cp:lastModifiedBy>Natanya Dreyer</cp:lastModifiedBy>
  <cp:revision>62</cp:revision>
  <cp:lastPrinted>2020-05-05T09:37:04Z</cp:lastPrinted>
  <dcterms:created xsi:type="dcterms:W3CDTF">2020-01-16T13:31:39Z</dcterms:created>
  <dcterms:modified xsi:type="dcterms:W3CDTF">2020-07-17T07:01:15Z</dcterms:modified>
</cp:coreProperties>
</file>